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61" r:id="rId4"/>
    <p:sldId id="262" r:id="rId5"/>
    <p:sldId id="263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B%D0%B6%D0%B5%D0%B4%D0%BC%D0%B8%D1%82%D1%80%D0%B8%D0%B9_II" TargetMode="External"/><Relationship Id="rId13" Type="http://schemas.openxmlformats.org/officeDocument/2006/relationships/hyperlink" Target="https://ru.wikipedia.org/wiki/%D0%9F%D0%B5%D1%80%D0%B2%D0%BE%D0%B5_%D0%BD%D0%B0%D1%80%D0%BE%D0%B4%D0%BD%D0%BE%D0%B5_%D0%BE%D0%BF%D0%BE%D0%BB%D1%87%D0%B5%D0%BD%D0%B8%D0%B5" TargetMode="External"/><Relationship Id="rId3" Type="http://schemas.openxmlformats.org/officeDocument/2006/relationships/hyperlink" Target="https://ru.wikipedia.org/wiki/%D0%A1%D0%BC%D1%83%D1%82%D0%BD%D0%BE%D0%B5_%D0%B2%D1%80%D0%B5%D0%BC%D1%8F" TargetMode="External"/><Relationship Id="rId7" Type="http://schemas.openxmlformats.org/officeDocument/2006/relationships/hyperlink" Target="https://ru.wikipedia.org/wiki/%D0%92%D0%BE%D1%81%D1%81%D1%82%D0%B0%D0%BD%D0%B8%D0%B5_%D0%91%D0%BE%D0%BB%D0%BE%D1%82%D0%BD%D0%B8%D0%BA%D0%BE%D0%B2%D0%B0" TargetMode="External"/><Relationship Id="rId12" Type="http://schemas.openxmlformats.org/officeDocument/2006/relationships/hyperlink" Target="https://ru.wikipedia.org/wiki/%D0%93%D0%B5%D1%80%D0%BC%D0%BE%D0%B3%D0%B5%D0%BD_(%D0%9F%D0%B0%D1%82%D1%80%D0%B8%D0%B0%D1%80%D1%85_%D0%9C%D0%BE%D1%81%D0%BA%D0%BE%D0%B2%D1%81%D0%BA%D0%B8%D0%B9)" TargetMode="External"/><Relationship Id="rId17" Type="http://schemas.openxmlformats.org/officeDocument/2006/relationships/hyperlink" Target="https://ru.wikipedia.org/wiki/%D0%94%D0%B5%D0%BD%D1%8C_%D0%BD%D0%B0%D1%80%D0%BE%D0%B4%D0%BD%D0%BE%D0%B3%D0%BE_%D0%B5%D0%B4%D0%B8%D0%BD%D1%81%D1%82%D0%B2%D0%B0" TargetMode="External"/><Relationship Id="rId2" Type="http://schemas.openxmlformats.org/officeDocument/2006/relationships/hyperlink" Target="https://ru.wikipedia.org/wiki/%D0%91%D0%BE%D1%80%D0%B8%D1%81_%D0%93%D0%BE%D0%B4%D1%83%D0%BD%D0%BE%D0%B2" TargetMode="External"/><Relationship Id="rId16" Type="http://schemas.openxmlformats.org/officeDocument/2006/relationships/hyperlink" Target="https://ru.wikipedia.org/wiki/%D0%9F%D0%BE%D0%B6%D0%B0%D1%80%D1%81%D0%BA%D0%B8%D0%B9,_%D0%94%D0%BC%D0%B8%D1%82%D1%80%D0%B8%D0%B9_%D0%9C%D0%B8%D1%85%D0%B0%D0%B9%D0%BB%D0%BE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2%D0%B0%D1%81%D0%B8%D0%BB%D0%B8%D0%B9_IV_%D0%A8%D1%83%D0%B9%D1%81%D0%BA%D0%B8%D0%B9" TargetMode="External"/><Relationship Id="rId11" Type="http://schemas.openxmlformats.org/officeDocument/2006/relationships/hyperlink" Target="https://ru.wikipedia.org/wiki/%D0%A1%D0%B5%D0%BC%D0%B8%D0%B1%D0%BE%D1%8F%D1%80%D1%89%D0%B8%D0%BD%D0%B0" TargetMode="External"/><Relationship Id="rId5" Type="http://schemas.openxmlformats.org/officeDocument/2006/relationships/hyperlink" Target="https://ru.wikipedia.org/wiki/%D0%9B%D0%B6%D0%B5%D0%B4%D0%BC%D0%B8%D1%82%D1%80%D0%B8%D0%B9_I" TargetMode="External"/><Relationship Id="rId15" Type="http://schemas.openxmlformats.org/officeDocument/2006/relationships/hyperlink" Target="https://ru.wikipedia.org/wiki/%D0%9A%D1%83%D0%B7%D1%8C%D0%BC%D0%B0_%D0%9C%D0%B8%D0%BD%D0%B8%D0%BD" TargetMode="External"/><Relationship Id="rId10" Type="http://schemas.openxmlformats.org/officeDocument/2006/relationships/hyperlink" Target="https://ru.wikipedia.org/wiki/%D0%96%D0%BE%D0%BB%D0%BA%D0%B5%D0%B2%D1%81%D0%BA%D0%B8%D0%B9,_%D0%A1%D1%82%D0%B0%D0%BD%D0%B8%D1%81%D0%BB%D0%B0%D0%B2" TargetMode="External"/><Relationship Id="rId4" Type="http://schemas.openxmlformats.org/officeDocument/2006/relationships/hyperlink" Target="https://ru.wikipedia.org/wiki/%D0%94%D0%BC%D0%B8%D1%82%D1%80%D0%B8%D0%B9_%D0%A3%D0%B3%D0%BB%D0%B8%D1%86%D0%BA%D0%B8%D0%B9" TargetMode="External"/><Relationship Id="rId9" Type="http://schemas.openxmlformats.org/officeDocument/2006/relationships/hyperlink" Target="https://ru.wikipedia.org/wiki/%D0%91%D0%B8%D1%82%D0%B2%D0%B0_%D0%BF%D1%80%D0%B8_%D0%9A%D0%BB%D1%83%D1%88%D0%B8%D0%BD%D0%B5" TargetMode="External"/><Relationship Id="rId14" Type="http://schemas.openxmlformats.org/officeDocument/2006/relationships/hyperlink" Target="https://ru.wikipedia.org/wiki/%D0%92%D1%82%D0%BE%D1%80%D0%BE%D0%B5_%D0%BD%D0%B0%D1%80%D0%BE%D0%B4%D0%BD%D0%BE%D0%B5_%D0%BE%D0%BF%D0%BE%D0%BB%D1%87%D0%B5%D0%BD%D0%B8%D0%B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4%D0%B5%D1%83%D0%BB%D0%B8%D0%BD%D1%81%D0%BA%D0%BE%D0%B5_%D0%BF%D0%B5%D1%80%D0%B5%D0%BC%D0%B8%D1%80%D0%B8%D0%B5" TargetMode="External"/><Relationship Id="rId13" Type="http://schemas.openxmlformats.org/officeDocument/2006/relationships/hyperlink" Target="https://ru.wikipedia.org/wiki/%D0%A1%D0%B5%D0%BC%D1%91%D0%BD_%D0%94%D0%B5%D0%B6%D0%BD%D1%91%D0%B2" TargetMode="External"/><Relationship Id="rId18" Type="http://schemas.openxmlformats.org/officeDocument/2006/relationships/hyperlink" Target="https://ru.wikipedia.org/wiki/%D0%AF%D1%81%D0%B0%D0%BA" TargetMode="External"/><Relationship Id="rId26" Type="http://schemas.openxmlformats.org/officeDocument/2006/relationships/hyperlink" Target="https://ru.wikipedia.org/wiki/%D0%A6%D0%B5%D1%80%D0%BA%D0%BE%D0%B2%D0%BD%D0%B0%D1%8F_%D1%80%D0%B5%D1%84%D0%BE%D1%80%D0%BC%D0%B0_%D0%BF%D0%B0%D1%82%D1%80%D0%B8%D0%B0%D1%80%D1%85%D0%B0_%D0%9D%D0%B8%D0%BA%D0%BE%D0%BD%D0%B0" TargetMode="External"/><Relationship Id="rId3" Type="http://schemas.openxmlformats.org/officeDocument/2006/relationships/hyperlink" Target="https://ru.wikipedia.org/wiki/%D0%9C%D0%B8%D1%85%D0%B0%D0%B8%D0%BB_%D0%A4%D1%91%D0%B4%D0%BE%D1%80%D0%BE%D0%B2%D0%B8%D1%87" TargetMode="External"/><Relationship Id="rId21" Type="http://schemas.openxmlformats.org/officeDocument/2006/relationships/hyperlink" Target="https://ru.wikipedia.org/wiki/%D0%A1%D0%BE%D0%B1%D0%BE%D1%80%D0%BD%D0%BE%D0%B5_%D1%83%D0%BB%D0%BE%D0%B6%D0%B5%D0%BD%D0%B8%D0%B5_1649_%D0%B3%D0%BE%D0%B4%D0%B0" TargetMode="External"/><Relationship Id="rId7" Type="http://schemas.openxmlformats.org/officeDocument/2006/relationships/hyperlink" Target="https://ru.wikipedia.org/wiki/%D0%A1%D0%B5%D0%B2%D0%B5%D1%80%D1%81%D0%BA%D0%B0%D1%8F_%D0%B7%D0%B5%D0%BC%D0%BB%D1%8F" TargetMode="External"/><Relationship Id="rId12" Type="http://schemas.openxmlformats.org/officeDocument/2006/relationships/hyperlink" Target="https://ru.wikipedia.org/wiki/%D0%A7%D0%B8%D1%82%D0%B0" TargetMode="External"/><Relationship Id="rId17" Type="http://schemas.openxmlformats.org/officeDocument/2006/relationships/hyperlink" Target="https://ru.wikipedia.org/wiki/%D0%A5%D0%B0%D0%B1%D0%B0%D1%80%D0%BE%D0%B2%D1%81%D0%BA%D0%B8%D0%B9_%D0%BA%D1%80%D0%B0%D0%B9" TargetMode="External"/><Relationship Id="rId25" Type="http://schemas.openxmlformats.org/officeDocument/2006/relationships/hyperlink" Target="https://ru.wikipedia.org/wiki/%D0%A0%D1%83%D1%81%D1%81%D0%BA%D0%BE-%D0%BF%D0%BE%D0%BB%D1%8C%D1%81%D0%BA%D0%B0%D1%8F_%D0%B2%D0%BE%D0%B9%D0%BD%D0%B0_(1654%E2%80%941667)" TargetMode="External"/><Relationship Id="rId2" Type="http://schemas.openxmlformats.org/officeDocument/2006/relationships/hyperlink" Target="https://ru.wikipedia.org/wiki/%D0%97%D0%B5%D0%BC%D1%81%D0%BA%D0%B8%D0%B9_%D1%81%D0%BE%D0%B1%D0%BE%D1%80_1613_%D0%B3%D0%BE%D0%B4%D0%B0" TargetMode="External"/><Relationship Id="rId16" Type="http://schemas.openxmlformats.org/officeDocument/2006/relationships/hyperlink" Target="https://ru.wikipedia.org/wiki/%D0%A5%D0%B0%D0%B1%D0%B0%D1%80%D0%BE%D0%B2%D1%81%D0%BA" TargetMode="External"/><Relationship Id="rId20" Type="http://schemas.openxmlformats.org/officeDocument/2006/relationships/hyperlink" Target="https://ru.wikipedia.org/wiki/%D0%9D%D0%B5%D1%80%D1%87%D0%B8%D0%BD%D1%81%D0%BA%D0%B8%D0%B9_%D0%B4%D0%BE%D0%B3%D0%BE%D0%B2%D0%BE%D1%80" TargetMode="External"/><Relationship Id="rId29" Type="http://schemas.openxmlformats.org/officeDocument/2006/relationships/hyperlink" Target="https://ru.wikipedia.org/wiki/%D0%92%D0%BE%D1%81%D1%81%D1%82%D0%B0%D0%BD%D0%B8%D0%B5_%D0%A1%D1%82%D0%B5%D0%BF%D0%B0%D0%BD%D0%B0_%D0%A0%D0%B0%D0%B7%D0%B8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1%D0%BC%D0%BE%D0%BB%D0%B5%D0%BD%D1%81%D0%BA" TargetMode="External"/><Relationship Id="rId11" Type="http://schemas.openxmlformats.org/officeDocument/2006/relationships/hyperlink" Target="https://ru.wikipedia.org/wiki/%D0%AF%D0%BA%D1%83%D1%82%D1%81%D0%BA" TargetMode="External"/><Relationship Id="rId24" Type="http://schemas.openxmlformats.org/officeDocument/2006/relationships/hyperlink" Target="https://ru.wikipedia.org/wiki/%D0%90%D0%BB%D0%B5%D0%BA%D1%81%D0%B5%D0%B9_%D0%9C%D0%B8%D1%85%D0%B0%D0%B9%D0%BB%D0%BE%D0%B2%D0%B8%D1%87_%D0%A0%D0%BE%D0%BC%D0%B0%D0%BD%D0%BE%D0%B2" TargetMode="External"/><Relationship Id="rId5" Type="http://schemas.openxmlformats.org/officeDocument/2006/relationships/hyperlink" Target="https://ru.wikipedia.org/wiki/%D0%9C%D0%BE%D1%81%D0%BA%D0%BE%D0%B2%D1%81%D0%BA%D0%B8%D0%B9_%D0%BF%D0%BE%D1%85%D0%BE%D0%B4_%D0%92%D0%BB%D0%B0%D0%B4%D0%B8%D1%81%D0%BB%D0%B0%D0%B2%D0%B0_IV" TargetMode="External"/><Relationship Id="rId15" Type="http://schemas.openxmlformats.org/officeDocument/2006/relationships/hyperlink" Target="https://ru.wikipedia.org/wiki/%D0%95%D1%80%D0%BE%D1%84%D0%B5%D0%B9_%D0%A5%D0%B0%D0%B1%D0%B0%D1%80%D0%BE%D0%B2" TargetMode="External"/><Relationship Id="rId23" Type="http://schemas.openxmlformats.org/officeDocument/2006/relationships/hyperlink" Target="https://ru.wikipedia.org/wiki/%D0%91%D0%BE%D0%B3%D0%B4%D0%B0%D0%BD_%D0%A5%D0%BC%D0%B5%D0%BB%D1%8C%D0%BD%D0%B8%D1%86%D0%BA%D0%B8%D0%B9" TargetMode="External"/><Relationship Id="rId28" Type="http://schemas.openxmlformats.org/officeDocument/2006/relationships/hyperlink" Target="https://ru.wikipedia.org/wiki/%D0%A0%D0%B5%D0%B9%D1%82%D0%B0%D1%80%D1%8B" TargetMode="External"/><Relationship Id="rId10" Type="http://schemas.openxmlformats.org/officeDocument/2006/relationships/hyperlink" Target="https://ru.wikipedia.org/wiki/%D0%9A%D1%80%D0%B0%D1%81%D0%BD%D0%BE%D1%8F%D1%80%D1%81%D0%BA" TargetMode="External"/><Relationship Id="rId19" Type="http://schemas.openxmlformats.org/officeDocument/2006/relationships/hyperlink" Target="https://ru.wikipedia.org/wiki/%D0%9A%D0%B8%D1%82%D0%B0%D0%B9" TargetMode="External"/><Relationship Id="rId4" Type="http://schemas.openxmlformats.org/officeDocument/2006/relationships/hyperlink" Target="https://ru.wikipedia.org/wiki/%D0%A0%D0%B5%D0%B9%D0%B4_%D0%9B%D0%B8%D1%81%D0%BE%D0%B2%D1%81%D0%BA%D0%BE%D0%B3%D0%BE_(1615)" TargetMode="External"/><Relationship Id="rId9" Type="http://schemas.openxmlformats.org/officeDocument/2006/relationships/hyperlink" Target="https://ru.wikipedia.org/wiki/%D0%9E%D1%81%D0%B2%D0%BE%D0%B5%D0%BD%D0%B8%D0%B5_%D0%A1%D0%B8%D0%B1%D0%B8%D1%80%D0%B8" TargetMode="External"/><Relationship Id="rId14" Type="http://schemas.openxmlformats.org/officeDocument/2006/relationships/hyperlink" Target="https://ru.wikipedia.org/wiki/%D0%91%D0%B5%D1%80%D0%B8%D0%BD%D0%B3%D0%BE%D0%B2_%D0%BF%D1%80%D0%BE%D0%BB%D0%B8%D0%B2" TargetMode="External"/><Relationship Id="rId22" Type="http://schemas.openxmlformats.org/officeDocument/2006/relationships/hyperlink" Target="https://ru.wikipedia.org/wiki/%D0%9A%D1%80%D0%B5%D0%BF%D0%BE%D1%81%D1%82%D0%BD%D0%BE%D0%B5_%D0%BF%D1%80%D0%B0%D0%B2%D0%BE" TargetMode="External"/><Relationship Id="rId27" Type="http://schemas.openxmlformats.org/officeDocument/2006/relationships/hyperlink" Target="https://ru.wikipedia.org/wiki/%D0%A1%D1%82%D0%B0%D1%80%D0%BE%D0%BE%D0%B1%D1%80%D1%8F%D0%B4%D1%86%D1%8B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Россия в </a:t>
            </a:r>
            <a:r>
              <a:rPr lang="en-US" b="1" dirty="0" smtClean="0"/>
              <a:t>XVII </a:t>
            </a:r>
            <a:r>
              <a:rPr lang="ru-RU" b="1" dirty="0" smtClean="0"/>
              <a:t>веке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Смутное время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fffffff\;U.JK,K;,H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757234"/>
            <a:ext cx="9143999" cy="52435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0004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Непопулярная политика неродовитого царя </a:t>
            </a:r>
            <a:r>
              <a:rPr lang="ru-RU" dirty="0" smtClean="0">
                <a:hlinkClick r:id="rId2" tooltip="Борис Годунов"/>
              </a:rPr>
              <a:t>Бориса Годунова</a:t>
            </a:r>
            <a:r>
              <a:rPr lang="ru-RU" dirty="0" smtClean="0"/>
              <a:t> при сильных монархических настроениях в обществе спровоцировали </a:t>
            </a:r>
            <a:r>
              <a:rPr lang="ru-RU" dirty="0" smtClean="0">
                <a:hlinkClick r:id="rId3" tooltip="Смутное время"/>
              </a:rPr>
              <a:t>Смуту</a:t>
            </a:r>
            <a:r>
              <a:rPr lang="ru-RU" dirty="0" smtClean="0"/>
              <a:t>. Возник слух, что «</a:t>
            </a:r>
            <a:r>
              <a:rPr lang="ru-RU" dirty="0" err="1" smtClean="0"/>
              <a:t>невинноубиенный</a:t>
            </a:r>
            <a:r>
              <a:rPr lang="ru-RU" dirty="0" smtClean="0"/>
              <a:t>» </a:t>
            </a:r>
            <a:r>
              <a:rPr lang="ru-RU" dirty="0" smtClean="0">
                <a:hlinkClick r:id="rId4" tooltip="Дмитрий Углицкий"/>
              </a:rPr>
              <a:t>царевич Дмитрий</a:t>
            </a:r>
            <a:r>
              <a:rPr lang="ru-RU" dirty="0" smtClean="0"/>
              <a:t> (сын Ивана Грозного) чудесным образом спасся и желает взойти на престол. Сыгравший его роль самозванец вошёл в историю под именем </a:t>
            </a:r>
            <a:r>
              <a:rPr lang="ru-RU" dirty="0" smtClean="0">
                <a:hlinkClick r:id="rId5" tooltip="Лжедмитрий I"/>
              </a:rPr>
              <a:t>Лжедмитрий I</a:t>
            </a:r>
            <a:r>
              <a:rPr lang="ru-RU" dirty="0" smtClean="0"/>
              <a:t>. Победоносно войдя в Москву, он в 1605 году венчался на царство. Однако польская поддержка сыграла с ним злую шутку. Новый царь был признан ненастоящим и свергнут боярской группировкой во главе с </a:t>
            </a:r>
            <a:r>
              <a:rPr lang="ru-RU" dirty="0" smtClean="0">
                <a:hlinkClick r:id="rId6" tooltip="Василий IV Шуйский"/>
              </a:rPr>
              <a:t>Василием Шуйским</a:t>
            </a:r>
            <a:r>
              <a:rPr lang="ru-RU" dirty="0" smtClean="0"/>
              <a:t>, который и взошёл на престол. Однако Смуту это не остановило. На юге Московского государства вспыхнуло </a:t>
            </a:r>
            <a:r>
              <a:rPr lang="ru-RU" dirty="0" smtClean="0">
                <a:hlinkClick r:id="rId7" tooltip="Восстание Болотникова"/>
              </a:rPr>
              <a:t>восстание </a:t>
            </a:r>
            <a:r>
              <a:rPr lang="ru-RU" dirty="0" err="1" smtClean="0">
                <a:hlinkClick r:id="rId7" tooltip="Восстание Болотникова"/>
              </a:rPr>
              <a:t>Болотникова</a:t>
            </a:r>
            <a:r>
              <a:rPr lang="ru-RU" dirty="0" smtClean="0"/>
              <a:t>, участников которого называли «ворами». Восстание было подавлено, но объявился новый самозванец — </a:t>
            </a:r>
            <a:r>
              <a:rPr lang="ru-RU" dirty="0" smtClean="0">
                <a:hlinkClick r:id="rId8" tooltip="Лжедмитрий II"/>
              </a:rPr>
              <a:t>Тушинский вор</a:t>
            </a:r>
            <a:r>
              <a:rPr lang="ru-RU" dirty="0" smtClean="0"/>
              <a:t>, к которому примкнули бунтовщики. Для борьбы с мятежом Шуйский обратился к помощи Швеции, но это вызвало негативную реакцию Польши, которая решилась на открытую интервенцию. В ходе </a:t>
            </a:r>
            <a:r>
              <a:rPr lang="ru-RU" dirty="0" err="1" smtClean="0">
                <a:hlinkClick r:id="rId9" tooltip="Битва при Клушине"/>
              </a:rPr>
              <a:t>Клушинской</a:t>
            </a:r>
            <a:r>
              <a:rPr lang="ru-RU" dirty="0" smtClean="0">
                <a:hlinkClick r:id="rId9" tooltip="Битва при Клушине"/>
              </a:rPr>
              <a:t> битвы</a:t>
            </a:r>
            <a:r>
              <a:rPr lang="ru-RU" dirty="0" smtClean="0"/>
              <a:t> гетман </a:t>
            </a:r>
            <a:r>
              <a:rPr lang="ru-RU" dirty="0" err="1" smtClean="0">
                <a:hlinkClick r:id="rId10" tooltip="Жолкевский, Станислав"/>
              </a:rPr>
              <a:t>Жолкевский</a:t>
            </a:r>
            <a:r>
              <a:rPr lang="ru-RU" dirty="0" smtClean="0"/>
              <a:t> в 1610 году разбил русско-шведское войско. Неудачи привели к свержению Василия Шуйского и занятию поляками Москвы. Формально власть принадлежала </a:t>
            </a:r>
            <a:r>
              <a:rPr lang="ru-RU" dirty="0" smtClean="0">
                <a:hlinkClick r:id="rId11" tooltip="Семибоярщина"/>
              </a:rPr>
              <a:t>Семибоярщине</a:t>
            </a:r>
            <a:r>
              <a:rPr lang="ru-RU" dirty="0" smtClean="0"/>
              <a:t>, но открыто обсуждались варианты присяги польскому королю. Патриарх </a:t>
            </a:r>
            <a:r>
              <a:rPr lang="ru-RU" dirty="0" err="1" smtClean="0">
                <a:hlinkClick r:id="rId12" tooltip="Гермоген (Патриарх Московский)"/>
              </a:rPr>
              <a:t>Гермоген</a:t>
            </a:r>
            <a:r>
              <a:rPr lang="ru-RU" dirty="0" smtClean="0"/>
              <a:t> переубедил бывших «воров» стоять не столько за «настоящего царя», сколько за православие. Поход </a:t>
            </a:r>
            <a:r>
              <a:rPr lang="ru-RU" dirty="0" smtClean="0">
                <a:hlinkClick r:id="rId13" tooltip="Первое народное ополчение"/>
              </a:rPr>
              <a:t>первого ополчения</a:t>
            </a:r>
            <a:r>
              <a:rPr lang="ru-RU" dirty="0" smtClean="0"/>
              <a:t> на Москву окончился провалом, но уже </a:t>
            </a:r>
            <a:r>
              <a:rPr lang="ru-RU" dirty="0" smtClean="0">
                <a:hlinkClick r:id="rId14" tooltip="Второе народное ополчение"/>
              </a:rPr>
              <a:t>второе народное ополчение</a:t>
            </a:r>
            <a:r>
              <a:rPr lang="ru-RU" dirty="0" smtClean="0"/>
              <a:t> </a:t>
            </a:r>
            <a:r>
              <a:rPr lang="ru-RU" dirty="0" smtClean="0">
                <a:hlinkClick r:id="rId15" tooltip="Кузьма Минин"/>
              </a:rPr>
              <a:t>Минина</a:t>
            </a:r>
            <a:r>
              <a:rPr lang="ru-RU" dirty="0" smtClean="0"/>
              <a:t> и </a:t>
            </a:r>
            <a:r>
              <a:rPr lang="ru-RU" dirty="0" smtClean="0">
                <a:hlinkClick r:id="rId16" tooltip="Пожарский, Дмитрий Михайлович"/>
              </a:rPr>
              <a:t>Пожарского</a:t>
            </a:r>
            <a:r>
              <a:rPr lang="ru-RU" dirty="0" smtClean="0"/>
              <a:t> смогло выбить в 1612 году поляков из Кремля. Этот день (4 ноября) ныне празднуется как </a:t>
            </a:r>
            <a:r>
              <a:rPr lang="ru-RU" dirty="0" smtClean="0">
                <a:hlinkClick r:id="rId17" tooltip="День народного единства"/>
              </a:rPr>
              <a:t>День народного единства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ffffffff\HJFYMK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44000" cy="5742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борьбы с последствиями Смуты был созван </a:t>
            </a:r>
            <a:r>
              <a:rPr lang="ru-RU" dirty="0" smtClean="0">
                <a:hlinkClick r:id="rId2" tooltip="Земский собор 1613 года"/>
              </a:rPr>
              <a:t>Земский собор 1613 года</a:t>
            </a:r>
            <a:r>
              <a:rPr lang="ru-RU" dirty="0" smtClean="0"/>
              <a:t>, на котором на царство был призван </a:t>
            </a:r>
            <a:r>
              <a:rPr lang="ru-RU" dirty="0" smtClean="0">
                <a:hlinkClick r:id="rId3" tooltip="Михаил Фёдорович"/>
              </a:rPr>
              <a:t>Михаил Романов</a:t>
            </a:r>
            <a:r>
              <a:rPr lang="ru-RU" dirty="0" smtClean="0"/>
              <a:t> — первый из династии Романовых. Тем не менее, борьба с мятежниками из числа казаков и польскими интервентами не закончилась. Немало беспокойств России причинил </a:t>
            </a:r>
            <a:r>
              <a:rPr lang="ru-RU" dirty="0" smtClean="0">
                <a:hlinkClick r:id="rId4" tooltip="Рейд Лисовского (1615)"/>
              </a:rPr>
              <a:t>рейд Лисовского в 1615 году</a:t>
            </a:r>
            <a:r>
              <a:rPr lang="ru-RU" dirty="0" smtClean="0"/>
              <a:t> и </a:t>
            </a:r>
            <a:r>
              <a:rPr lang="ru-RU" dirty="0" smtClean="0">
                <a:hlinkClick r:id="rId5" tooltip="Московский поход Владислава IV"/>
              </a:rPr>
              <a:t>поход Владислава в 1618 году</a:t>
            </a:r>
            <a:r>
              <a:rPr lang="ru-RU" dirty="0" smtClean="0"/>
              <a:t>. Ценой территориальных уступок (временно был утрачен </a:t>
            </a:r>
            <a:r>
              <a:rPr lang="ru-RU" dirty="0" smtClean="0">
                <a:hlinkClick r:id="rId6" tooltip="Смоленск"/>
              </a:rPr>
              <a:t>Смоленск</a:t>
            </a:r>
            <a:r>
              <a:rPr lang="ru-RU" dirty="0" smtClean="0"/>
              <a:t> и </a:t>
            </a:r>
            <a:r>
              <a:rPr lang="ru-RU" dirty="0" smtClean="0">
                <a:hlinkClick r:id="rId7" tooltip="Северская земля"/>
              </a:rPr>
              <a:t>северская земля</a:t>
            </a:r>
            <a:r>
              <a:rPr lang="ru-RU" dirty="0" smtClean="0"/>
              <a:t>) была сохранена независимость России (</a:t>
            </a:r>
            <a:r>
              <a:rPr lang="ru-RU" dirty="0" err="1" smtClean="0">
                <a:hlinkClick r:id="rId8" tooltip="Деулинское перемирие"/>
              </a:rPr>
              <a:t>Деулинское</a:t>
            </a:r>
            <a:r>
              <a:rPr lang="ru-RU" dirty="0" smtClean="0">
                <a:hlinkClick r:id="rId8" tooltip="Деулинское перемирие"/>
              </a:rPr>
              <a:t> перемирие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Вместе с тем, продолжается начатое ещё при Иване Грозном </a:t>
            </a:r>
            <a:r>
              <a:rPr lang="ru-RU" dirty="0" smtClean="0">
                <a:hlinkClick r:id="rId9" tooltip="Освоение Сибири"/>
              </a:rPr>
              <a:t>освоение Сибири</a:t>
            </a:r>
            <a:r>
              <a:rPr lang="ru-RU" dirty="0" smtClean="0"/>
              <a:t>: заложены города </a:t>
            </a:r>
            <a:r>
              <a:rPr lang="ru-RU" dirty="0" smtClean="0">
                <a:hlinkClick r:id="rId10" tooltip="Красноярск"/>
              </a:rPr>
              <a:t>Красноярск</a:t>
            </a:r>
            <a:r>
              <a:rPr lang="ru-RU" dirty="0" smtClean="0"/>
              <a:t> (1626),</a:t>
            </a:r>
            <a:r>
              <a:rPr lang="ru-RU" dirty="0" smtClean="0">
                <a:hlinkClick r:id="rId11" tooltip="Якутск"/>
              </a:rPr>
              <a:t>Якутск</a:t>
            </a:r>
            <a:r>
              <a:rPr lang="ru-RU" dirty="0" smtClean="0"/>
              <a:t> (1632), </a:t>
            </a:r>
            <a:r>
              <a:rPr lang="ru-RU" dirty="0" smtClean="0">
                <a:hlinkClick r:id="rId12" tooltip="Чита"/>
              </a:rPr>
              <a:t>Чита</a:t>
            </a:r>
            <a:r>
              <a:rPr lang="ru-RU" dirty="0" smtClean="0"/>
              <a:t> (1653). В 1648 казак </a:t>
            </a:r>
            <a:r>
              <a:rPr lang="ru-RU" dirty="0" smtClean="0">
                <a:hlinkClick r:id="rId13" tooltip="Семён Дежнёв"/>
              </a:rPr>
              <a:t>Семён Дежнёв</a:t>
            </a:r>
            <a:r>
              <a:rPr lang="ru-RU" dirty="0" smtClean="0"/>
              <a:t> по морю огибает Чукотку и открывает </a:t>
            </a:r>
            <a:r>
              <a:rPr lang="ru-RU" dirty="0" smtClean="0">
                <a:hlinkClick r:id="rId14" tooltip="Берингов пролив"/>
              </a:rPr>
              <a:t>пролив, позже названный Беринговым</a:t>
            </a:r>
            <a:r>
              <a:rPr lang="ru-RU" dirty="0" smtClean="0"/>
              <a:t>. Освоение Сибири осуществляли казаки, землепроходцы и промышленники. В честь одного из них —</a:t>
            </a:r>
            <a:r>
              <a:rPr lang="ru-RU" dirty="0" smtClean="0">
                <a:hlinkClick r:id="rId15" tooltip="Ерофей Хабаров"/>
              </a:rPr>
              <a:t>Хабарова</a:t>
            </a:r>
            <a:r>
              <a:rPr lang="ru-RU" dirty="0" smtClean="0"/>
              <a:t> — назвали </a:t>
            </a:r>
            <a:r>
              <a:rPr lang="ru-RU" dirty="0" smtClean="0">
                <a:hlinkClick r:id="rId16" tooltip="Хабаровск"/>
              </a:rPr>
              <a:t>город</a:t>
            </a:r>
            <a:r>
              <a:rPr lang="ru-RU" dirty="0" smtClean="0"/>
              <a:t> и </a:t>
            </a:r>
            <a:r>
              <a:rPr lang="ru-RU" dirty="0" smtClean="0">
                <a:hlinkClick r:id="rId17" tooltip="Хабаровский край"/>
              </a:rPr>
              <a:t>обширный край</a:t>
            </a:r>
            <a:r>
              <a:rPr lang="ru-RU" dirty="0" smtClean="0"/>
              <a:t> на Дальнем Востоке. Русская колонизация практически не встречала сопротивления. Местное население принуждалось к выплате пушного налога (</a:t>
            </a:r>
            <a:r>
              <a:rPr lang="ru-RU" dirty="0" smtClean="0">
                <a:hlinkClick r:id="rId18" tooltip="Ясак"/>
              </a:rPr>
              <a:t>ясак</a:t>
            </a:r>
            <a:r>
              <a:rPr lang="ru-RU" dirty="0" smtClean="0"/>
              <a:t>). Единственным препятствием при освоении Дальнего Востока стал </a:t>
            </a:r>
            <a:r>
              <a:rPr lang="ru-RU" dirty="0" smtClean="0">
                <a:hlinkClick r:id="rId19" tooltip="Китай"/>
              </a:rPr>
              <a:t>Китай</a:t>
            </a:r>
            <a:r>
              <a:rPr lang="ru-RU" dirty="0" smtClean="0"/>
              <a:t>, с которым уже в 1689 году был заключён </a:t>
            </a:r>
            <a:r>
              <a:rPr lang="ru-RU" dirty="0" smtClean="0">
                <a:hlinkClick r:id="rId20" tooltip="Нерчинский договор"/>
              </a:rPr>
              <a:t>Нерчинский договор</a:t>
            </a:r>
            <a:r>
              <a:rPr lang="ru-RU" dirty="0" smtClean="0"/>
              <a:t>.</a:t>
            </a:r>
          </a:p>
          <a:p>
            <a:r>
              <a:rPr lang="ru-RU" dirty="0" smtClean="0">
                <a:hlinkClick r:id="rId21" tooltip="Соборное уложение 1649 года"/>
              </a:rPr>
              <a:t>Соборным уложением 1649 года</a:t>
            </a:r>
            <a:r>
              <a:rPr lang="ru-RU" dirty="0" smtClean="0"/>
              <a:t> было закреплено </a:t>
            </a:r>
            <a:r>
              <a:rPr lang="ru-RU" dirty="0" smtClean="0">
                <a:hlinkClick r:id="rId22" tooltip="Крепостное право"/>
              </a:rPr>
              <a:t>крепостное право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1654 году казаки </a:t>
            </a:r>
            <a:r>
              <a:rPr lang="ru-RU" dirty="0" smtClean="0">
                <a:hlinkClick r:id="rId23" tooltip="Богдан Хмельницкий"/>
              </a:rPr>
              <a:t>Богдана Хмельницкого</a:t>
            </a:r>
            <a:r>
              <a:rPr lang="ru-RU" dirty="0" smtClean="0"/>
              <a:t>, поднявшие восстание против Польши, присягнули на верность </a:t>
            </a:r>
            <a:r>
              <a:rPr lang="ru-RU" dirty="0" smtClean="0">
                <a:hlinkClick r:id="rId24" tooltip="Алексей Михайлович Романов"/>
              </a:rPr>
              <a:t>московскому царю Алексею</a:t>
            </a:r>
            <a:r>
              <a:rPr lang="ru-RU" dirty="0" smtClean="0"/>
              <a:t>. Этот акт привёл к </a:t>
            </a:r>
            <a:r>
              <a:rPr lang="ru-RU" dirty="0" smtClean="0">
                <a:hlinkClick r:id="rId25" tooltip="Русско-польская война (1654—1667)"/>
              </a:rPr>
              <a:t>русско-польской войне</a:t>
            </a:r>
            <a:r>
              <a:rPr lang="ru-RU" dirty="0" smtClean="0"/>
              <a:t>, в результате которой Киев, </a:t>
            </a:r>
            <a:r>
              <a:rPr lang="ru-RU" dirty="0" smtClean="0">
                <a:hlinkClick r:id="rId6" tooltip="Смоленск"/>
              </a:rPr>
              <a:t>Смоленск</a:t>
            </a:r>
            <a:r>
              <a:rPr lang="ru-RU" dirty="0" smtClean="0"/>
              <a:t> и значительная часть Приднепровья попадает под власть Москвы.</a:t>
            </a:r>
          </a:p>
          <a:p>
            <a:r>
              <a:rPr lang="ru-RU" dirty="0" smtClean="0">
                <a:hlinkClick r:id="rId26" tooltip="Церковная реформа патриарха Никона"/>
              </a:rPr>
              <a:t>Церковная реформа патриарха Никона</a:t>
            </a:r>
            <a:r>
              <a:rPr lang="ru-RU" dirty="0" smtClean="0"/>
              <a:t> провоцирует раскол. </a:t>
            </a:r>
            <a:r>
              <a:rPr lang="ru-RU" dirty="0" smtClean="0">
                <a:hlinkClick r:id="rId27" tooltip="Старообрядцы"/>
              </a:rPr>
              <a:t>Ревнители старины</a:t>
            </a:r>
            <a:r>
              <a:rPr lang="ru-RU" dirty="0" smtClean="0"/>
              <a:t> уходят в оппозицию, а в России усиливается </a:t>
            </a:r>
            <a:r>
              <a:rPr lang="ru-RU" dirty="0" err="1" smtClean="0"/>
              <a:t>вестернизация</a:t>
            </a:r>
            <a:r>
              <a:rPr lang="ru-RU" dirty="0" smtClean="0"/>
              <a:t>: появляются «полки нового строя» (</a:t>
            </a:r>
            <a:r>
              <a:rPr lang="ru-RU" dirty="0" smtClean="0">
                <a:hlinkClick r:id="rId28" tooltip="Рейтары"/>
              </a:rPr>
              <a:t>рейтары</a:t>
            </a:r>
            <a:r>
              <a:rPr lang="ru-RU" dirty="0" smtClean="0"/>
              <a:t>), в высших слоях общества усиливается интерес к западной культуре (театр, портретная живопись). Элементы раскола и Смуты проявляются </a:t>
            </a:r>
            <a:r>
              <a:rPr lang="ru-RU" dirty="0" err="1" smtClean="0"/>
              <a:t>в</a:t>
            </a:r>
            <a:r>
              <a:rPr lang="ru-RU" dirty="0" err="1" smtClean="0">
                <a:hlinkClick r:id="rId29" tooltip="Восстание Степана Разина"/>
              </a:rPr>
              <a:t>восстании</a:t>
            </a:r>
            <a:r>
              <a:rPr lang="ru-RU" dirty="0" smtClean="0">
                <a:hlinkClick r:id="rId29" tooltip="Восстание Степана Разина"/>
              </a:rPr>
              <a:t> Степана Разина</a:t>
            </a:r>
            <a:r>
              <a:rPr lang="ru-RU" dirty="0" smtClean="0"/>
              <a:t> (1670—1671)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ffffffff\FKJ,MHL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5014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17</Words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Россия в XVII веке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 в XVII веке </dc:title>
  <dc:creator>User</dc:creator>
  <cp:lastModifiedBy>User</cp:lastModifiedBy>
  <cp:revision>11</cp:revision>
  <dcterms:created xsi:type="dcterms:W3CDTF">2014-12-07T03:46:48Z</dcterms:created>
  <dcterms:modified xsi:type="dcterms:W3CDTF">2014-12-07T05:35:27Z</dcterms:modified>
</cp:coreProperties>
</file>