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130425"/>
            <a:ext cx="6552728" cy="1730623"/>
          </a:xfrm>
        </p:spPr>
        <p:txBody>
          <a:bodyPr>
            <a:noAutofit/>
          </a:bodyPr>
          <a:lstStyle/>
          <a:p>
            <a:r>
              <a:rPr lang="ru-RU" sz="3600" b="1" i="1" dirty="0" smtClean="0">
                <a:solidFill>
                  <a:schemeClr val="tx2">
                    <a:lumMod val="40000"/>
                    <a:lumOff val="60000"/>
                  </a:schemeClr>
                </a:solidFill>
              </a:rPr>
              <a:t>Ордена и медали участников Великой Отечественной войны.</a:t>
            </a:r>
            <a:endParaRPr lang="ru-RU" sz="3600" b="1" i="1" dirty="0">
              <a:solidFill>
                <a:schemeClr val="tx2">
                  <a:lumMod val="40000"/>
                  <a:lumOff val="60000"/>
                </a:schemeClr>
              </a:solidFill>
            </a:endParaRPr>
          </a:p>
        </p:txBody>
      </p:sp>
      <p:sp>
        <p:nvSpPr>
          <p:cNvPr id="3" name="Подзаголовок 2"/>
          <p:cNvSpPr>
            <a:spLocks noGrp="1"/>
          </p:cNvSpPr>
          <p:nvPr>
            <p:ph type="subTitle" idx="1"/>
          </p:nvPr>
        </p:nvSpPr>
        <p:spPr>
          <a:xfrm>
            <a:off x="4572000" y="5445224"/>
            <a:ext cx="4320480" cy="1080120"/>
          </a:xfrm>
        </p:spPr>
        <p:txBody>
          <a:bodyPr/>
          <a:lstStyle/>
          <a:p>
            <a:r>
              <a:rPr lang="ru-RU" b="1" i="1" dirty="0" smtClean="0">
                <a:solidFill>
                  <a:schemeClr val="bg1">
                    <a:lumMod val="75000"/>
                  </a:schemeClr>
                </a:solidFill>
              </a:rPr>
              <a:t>Выполнила: </a:t>
            </a:r>
            <a:r>
              <a:rPr lang="ru-RU" b="1" i="1" dirty="0" err="1" smtClean="0">
                <a:solidFill>
                  <a:schemeClr val="bg1">
                    <a:lumMod val="75000"/>
                  </a:schemeClr>
                </a:solidFill>
              </a:rPr>
              <a:t>Шангареева</a:t>
            </a:r>
            <a:r>
              <a:rPr lang="ru-RU" b="1" i="1" dirty="0">
                <a:solidFill>
                  <a:schemeClr val="bg1">
                    <a:lumMod val="75000"/>
                  </a:schemeClr>
                </a:solidFill>
              </a:rPr>
              <a:t> </a:t>
            </a:r>
            <a:r>
              <a:rPr lang="ru-RU" b="1" i="1" dirty="0" smtClean="0">
                <a:solidFill>
                  <a:schemeClr val="bg1">
                    <a:lumMod val="75000"/>
                  </a:schemeClr>
                </a:solidFill>
              </a:rPr>
              <a:t>Виктория</a:t>
            </a:r>
            <a:endParaRPr lang="ru-RU" b="1" i="1" dirty="0">
              <a:solidFill>
                <a:schemeClr val="bg1">
                  <a:lumMod val="75000"/>
                </a:schemeClr>
              </a:solidFill>
            </a:endParaRPr>
          </a:p>
        </p:txBody>
      </p:sp>
    </p:spTree>
    <p:extLst>
      <p:ext uri="{BB962C8B-B14F-4D97-AF65-F5344CB8AC3E}">
        <p14:creationId xmlns:p14="http://schemas.microsoft.com/office/powerpoint/2010/main" val="1295130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style>
          <a:lnRef idx="1">
            <a:schemeClr val="accent3"/>
          </a:lnRef>
          <a:fillRef idx="2">
            <a:schemeClr val="accent3"/>
          </a:fillRef>
          <a:effectRef idx="1">
            <a:schemeClr val="accent3"/>
          </a:effectRef>
          <a:fontRef idx="minor">
            <a:schemeClr val="dk1"/>
          </a:fontRef>
        </p:style>
        <p:txBody>
          <a:bodyPr>
            <a:noAutofit/>
          </a:bodyPr>
          <a:lstStyle/>
          <a:p>
            <a:r>
              <a:rPr lang="ru-RU" sz="4000" b="1" i="1" dirty="0"/>
              <a:t>Орден Суворова</a:t>
            </a:r>
            <a:r>
              <a:rPr lang="ru-RU" sz="1600" dirty="0"/>
              <a:t/>
            </a:r>
            <a:br>
              <a:rPr lang="ru-RU" sz="1600" dirty="0"/>
            </a:br>
            <a:r>
              <a:rPr lang="ru-RU" sz="1600" b="1" dirty="0"/>
              <a:t>Учрежден 29 июля 1942 года.</a:t>
            </a:r>
            <a:br>
              <a:rPr lang="ru-RU" sz="1600" b="1" dirty="0"/>
            </a:br>
            <a:r>
              <a:rPr lang="ru-RU" sz="1600" b="1" dirty="0" smtClean="0"/>
              <a:t>Состоит </a:t>
            </a:r>
            <a:r>
              <a:rPr lang="ru-RU" sz="1600" b="1" dirty="0"/>
              <a:t>из трех степеней: I, II и III степени. Высшей степенью ордена является I степень.</a:t>
            </a:r>
            <a:br>
              <a:rPr lang="ru-RU" sz="1600" b="1" dirty="0"/>
            </a:br>
            <a:r>
              <a:rPr lang="ru-RU" sz="1600" b="1" dirty="0" smtClean="0"/>
              <a:t>Награждению </a:t>
            </a:r>
            <a:r>
              <a:rPr lang="ru-RU" sz="1600" b="1" dirty="0"/>
              <a:t>подлежали командиры Красной Армии за выдающиеся успехи в деле управления войсками, отличную организацию боевых операций и проявленные при этом решительность и настойчивость в их проведении, в результате чего была достигнута победа в боях за Родину в Отечественной войне.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36912"/>
            <a:ext cx="9035353" cy="3745160"/>
          </a:xfrm>
        </p:spPr>
      </p:pic>
    </p:spTree>
    <p:extLst>
      <p:ext uri="{BB962C8B-B14F-4D97-AF65-F5344CB8AC3E}">
        <p14:creationId xmlns:p14="http://schemas.microsoft.com/office/powerpoint/2010/main" val="1374382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b="1" i="1" dirty="0"/>
              <a:t>Орден “Мать-Героиня”</a:t>
            </a:r>
            <a:br>
              <a:rPr lang="ru-RU" b="1" i="1" dirty="0"/>
            </a:br>
            <a:r>
              <a:rPr lang="ru-RU" sz="1800" b="1" dirty="0"/>
              <a:t>Учрежден 18 августа 1944 года.</a:t>
            </a:r>
            <a:br>
              <a:rPr lang="ru-RU" sz="1800" b="1" dirty="0"/>
            </a:br>
            <a:r>
              <a:rPr lang="ru-RU" sz="1800" b="1" dirty="0" smtClean="0"/>
              <a:t>Звание </a:t>
            </a:r>
            <a:r>
              <a:rPr lang="ru-RU" sz="1800" b="1" dirty="0"/>
              <a:t>“Мать-героиня” является высшей степенью отличия и присваивается матерям, родившим и воспитавшим десять и более детей. Присвоение звания “Мать-героиня” производится по достижении последним ребенком возраста одного года и при наличии в живых остальных детей этой матери.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2085451"/>
            <a:ext cx="4104456" cy="4740648"/>
          </a:xfrm>
        </p:spPr>
      </p:pic>
    </p:spTree>
    <p:extLst>
      <p:ext uri="{BB962C8B-B14F-4D97-AF65-F5344CB8AC3E}">
        <p14:creationId xmlns:p14="http://schemas.microsoft.com/office/powerpoint/2010/main" val="1706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style>
          <a:lnRef idx="1">
            <a:schemeClr val="dk1"/>
          </a:lnRef>
          <a:fillRef idx="2">
            <a:schemeClr val="dk1"/>
          </a:fillRef>
          <a:effectRef idx="1">
            <a:schemeClr val="dk1"/>
          </a:effectRef>
          <a:fontRef idx="minor">
            <a:schemeClr val="dk1"/>
          </a:fontRef>
        </p:style>
        <p:txBody>
          <a:bodyPr>
            <a:normAutofit fontScale="90000"/>
          </a:bodyPr>
          <a:lstStyle/>
          <a:p>
            <a:r>
              <a:rPr lang="ru-RU" b="1" i="1" dirty="0"/>
              <a:t>Медаль «Золотая Звезда»</a:t>
            </a:r>
            <a:r>
              <a:rPr lang="ru-RU" sz="1800" b="1" dirty="0"/>
              <a:t/>
            </a:r>
            <a:br>
              <a:rPr lang="ru-RU" sz="1800" b="1" dirty="0"/>
            </a:br>
            <a:r>
              <a:rPr lang="ru-RU" sz="1800" b="1" dirty="0"/>
              <a:t>Учреждена 1 августа 1939 года.</a:t>
            </a:r>
            <a:br>
              <a:rPr lang="ru-RU" sz="1800" b="1" dirty="0"/>
            </a:br>
            <a:r>
              <a:rPr lang="ru-RU" sz="1800" b="1" dirty="0" smtClean="0"/>
              <a:t>Учреждена </a:t>
            </a:r>
            <a:r>
              <a:rPr lang="ru-RU" sz="1800" b="1" dirty="0"/>
              <a:t>в целях особого отличия граждан, удостоенных звания Героя Советского Союза и совершающих новые героические подвиги.</a:t>
            </a:r>
            <a:br>
              <a:rPr lang="ru-RU" sz="1800" b="1" dirty="0"/>
            </a:br>
            <a:r>
              <a:rPr lang="ru-RU" sz="1800" b="1" dirty="0" smtClean="0"/>
              <a:t>Звание </a:t>
            </a:r>
            <a:r>
              <a:rPr lang="ru-RU" sz="1800" b="1" dirty="0"/>
              <a:t>Героя Советского Союза являлось высшей степенью отличия и присваивалось за личные или коллективные заслуги перед Советским государством и </a:t>
            </a:r>
            <a:r>
              <a:rPr lang="ru-RU" sz="1800" b="1" dirty="0" err="1" smtClean="0"/>
              <a:t>обществом,связанные</a:t>
            </a:r>
            <a:r>
              <a:rPr lang="ru-RU" sz="1800" b="1" dirty="0" smtClean="0"/>
              <a:t> </a:t>
            </a:r>
            <a:r>
              <a:rPr lang="ru-RU" sz="1800" b="1" dirty="0"/>
              <a:t>с совершением геройского подвига</a:t>
            </a:r>
            <a:r>
              <a:rPr lang="ru-RU" b="1" dirty="0"/>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537520"/>
            <a:ext cx="5660016" cy="4320480"/>
          </a:xfrm>
        </p:spPr>
      </p:pic>
    </p:spTree>
    <p:extLst>
      <p:ext uri="{BB962C8B-B14F-4D97-AF65-F5344CB8AC3E}">
        <p14:creationId xmlns:p14="http://schemas.microsoft.com/office/powerpoint/2010/main" val="36788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b="1" i="1" dirty="0" smtClean="0"/>
              <a:t>Медаль </a:t>
            </a:r>
            <a:r>
              <a:rPr lang="ru-RU" b="1" i="1" dirty="0"/>
              <a:t>«За оборону Москвы»</a:t>
            </a:r>
            <a:br>
              <a:rPr lang="ru-RU" b="1" i="1" dirty="0"/>
            </a:br>
            <a:r>
              <a:rPr lang="ru-RU" b="1" i="1" dirty="0"/>
              <a:t>Медаль «За оборону Ленинграда»</a:t>
            </a:r>
            <a:br>
              <a:rPr lang="ru-RU" b="1" i="1" dirty="0"/>
            </a:br>
            <a:r>
              <a:rPr lang="ru-RU" b="1" i="1" dirty="0"/>
              <a:t/>
            </a:r>
            <a:br>
              <a:rPr lang="ru-RU" b="1" i="1" dirty="0"/>
            </a:br>
            <a:r>
              <a:rPr lang="ru-RU" dirty="0"/>
              <a:t/>
            </a:r>
            <a:br>
              <a:rPr lang="ru-RU" dirty="0"/>
            </a:b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7504" y="1772816"/>
            <a:ext cx="4194302" cy="4101458"/>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564904"/>
            <a:ext cx="4788024" cy="2606052"/>
          </a:xfrm>
        </p:spPr>
      </p:pic>
    </p:spTree>
    <p:extLst>
      <p:ext uri="{BB962C8B-B14F-4D97-AF65-F5344CB8AC3E}">
        <p14:creationId xmlns:p14="http://schemas.microsoft.com/office/powerpoint/2010/main" val="304833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style>
          <a:lnRef idx="1">
            <a:schemeClr val="accent5"/>
          </a:lnRef>
          <a:fillRef idx="2">
            <a:schemeClr val="accent5"/>
          </a:fillRef>
          <a:effectRef idx="1">
            <a:schemeClr val="accent5"/>
          </a:effectRef>
          <a:fontRef idx="minor">
            <a:schemeClr val="dk1"/>
          </a:fontRef>
        </p:style>
        <p:txBody>
          <a:bodyPr>
            <a:noAutofit/>
          </a:bodyPr>
          <a:lstStyle/>
          <a:p>
            <a:r>
              <a:rPr lang="ru-RU" sz="4000" b="1" i="1" dirty="0"/>
              <a:t>Золотая Медаль «Серп и Молот»</a:t>
            </a:r>
            <a:r>
              <a:rPr lang="ru-RU" sz="1800" b="1" dirty="0"/>
              <a:t/>
            </a:r>
            <a:br>
              <a:rPr lang="ru-RU" sz="1800" b="1" dirty="0"/>
            </a:br>
            <a:r>
              <a:rPr lang="ru-RU" sz="1800" b="1" dirty="0"/>
              <a:t>Учреждена 22 мая 1940 года.</a:t>
            </a:r>
            <a:br>
              <a:rPr lang="ru-RU" sz="1800" b="1" dirty="0"/>
            </a:br>
            <a:r>
              <a:rPr lang="ru-RU" sz="1800" b="1" dirty="0" smtClean="0"/>
              <a:t>Учреждена </a:t>
            </a:r>
            <a:r>
              <a:rPr lang="ru-RU" sz="1800" b="1" dirty="0"/>
              <a:t>в целях особого отличия граждан, удостоенных звания Героя Социалистического Труда.</a:t>
            </a:r>
            <a:br>
              <a:rPr lang="ru-RU" sz="1800" b="1" dirty="0"/>
            </a:br>
            <a:r>
              <a:rPr lang="ru-RU" sz="1800" b="1" dirty="0" smtClean="0"/>
              <a:t>Звание </a:t>
            </a:r>
            <a:r>
              <a:rPr lang="ru-RU" sz="1800" b="1" dirty="0"/>
              <a:t>Героя Социалистического Труда являлась высшей степенью отличия за заслуги в области хозяйственного и социально-культурного строительства.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2420888"/>
            <a:ext cx="2520279" cy="4437112"/>
          </a:xfrm>
        </p:spPr>
      </p:pic>
    </p:spTree>
    <p:extLst>
      <p:ext uri="{BB962C8B-B14F-4D97-AF65-F5344CB8AC3E}">
        <p14:creationId xmlns:p14="http://schemas.microsoft.com/office/powerpoint/2010/main" val="2430881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style>
          <a:lnRef idx="1">
            <a:schemeClr val="accent4"/>
          </a:lnRef>
          <a:fillRef idx="2">
            <a:schemeClr val="accent4"/>
          </a:fillRef>
          <a:effectRef idx="1">
            <a:schemeClr val="accent4"/>
          </a:effectRef>
          <a:fontRef idx="minor">
            <a:schemeClr val="dk1"/>
          </a:fontRef>
        </p:style>
        <p:txBody>
          <a:bodyPr>
            <a:noAutofit/>
          </a:bodyPr>
          <a:lstStyle/>
          <a:p>
            <a:r>
              <a:rPr lang="ru-RU" sz="4000" b="1" i="1" dirty="0"/>
              <a:t>Медаль «За отвагу»</a:t>
            </a:r>
            <a:r>
              <a:rPr lang="ru-RU" sz="1600" b="1" dirty="0"/>
              <a:t/>
            </a:r>
            <a:br>
              <a:rPr lang="ru-RU" sz="1600" b="1" dirty="0"/>
            </a:br>
            <a:r>
              <a:rPr lang="ru-RU" sz="1600" b="1" dirty="0"/>
              <a:t>Учреждена 17 октября 1938 года.</a:t>
            </a:r>
            <a:br>
              <a:rPr lang="ru-RU" sz="1600" b="1" dirty="0"/>
            </a:br>
            <a:r>
              <a:rPr lang="ru-RU" sz="1600" b="1" dirty="0"/>
              <a:t/>
            </a:r>
            <a:br>
              <a:rPr lang="ru-RU" sz="1600" b="1" dirty="0"/>
            </a:br>
            <a:r>
              <a:rPr lang="ru-RU" sz="1600" b="1" dirty="0"/>
              <a:t>Награждению подлежали: военнослужащие Советской Армии, Военно-Морского Флота, пограничных и внутренних войск и другие граждане СССР, за личное мужество и отвагу, проявленные при защите социалистического Отечества и исполнении воинского долга.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2304790"/>
            <a:ext cx="2736304" cy="4553210"/>
          </a:xfrm>
        </p:spPr>
      </p:pic>
    </p:spTree>
    <p:extLst>
      <p:ext uri="{BB962C8B-B14F-4D97-AF65-F5344CB8AC3E}">
        <p14:creationId xmlns:p14="http://schemas.microsoft.com/office/powerpoint/2010/main" val="2798753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style>
          <a:lnRef idx="1">
            <a:schemeClr val="accent1"/>
          </a:lnRef>
          <a:fillRef idx="2">
            <a:schemeClr val="accent1"/>
          </a:fillRef>
          <a:effectRef idx="1">
            <a:schemeClr val="accent1"/>
          </a:effectRef>
          <a:fontRef idx="minor">
            <a:schemeClr val="dk1"/>
          </a:fontRef>
        </p:style>
        <p:txBody>
          <a:bodyPr>
            <a:noAutofit/>
          </a:bodyPr>
          <a:lstStyle/>
          <a:p>
            <a:r>
              <a:rPr lang="ru-RU" sz="4000" b="1" i="1" dirty="0"/>
              <a:t>Орден «Победа»</a:t>
            </a:r>
            <a:r>
              <a:rPr lang="ru-RU" sz="1600" b="1" dirty="0" smtClean="0"/>
              <a:t/>
            </a:r>
            <a:br>
              <a:rPr lang="ru-RU" sz="1600" b="1" dirty="0" smtClean="0"/>
            </a:br>
            <a:r>
              <a:rPr lang="ru-RU" sz="1600" b="1" dirty="0" smtClean="0"/>
              <a:t>Учрежден </a:t>
            </a:r>
            <a:r>
              <a:rPr lang="ru-RU" sz="1600" b="1" dirty="0"/>
              <a:t>8 ноября 1943 года</a:t>
            </a:r>
            <a:r>
              <a:rPr lang="ru-RU" sz="1600" b="1" dirty="0" smtClean="0"/>
              <a:t>.</a:t>
            </a:r>
            <a:r>
              <a:rPr lang="ru-RU" sz="1600" b="1" dirty="0"/>
              <a:t/>
            </a:r>
            <a:br>
              <a:rPr lang="ru-RU" sz="1600" b="1" dirty="0"/>
            </a:br>
            <a:r>
              <a:rPr lang="ru-RU" sz="1600" b="1" dirty="0" smtClean="0"/>
              <a:t>Награждению </a:t>
            </a:r>
            <a:r>
              <a:rPr lang="ru-RU" sz="1600" b="1" dirty="0"/>
              <a:t>подлежали лица высшего командного состава Красной Армии за успешное проведение таких боевых операций в масштабе одного или нескольких фронтов, в результате которых в корне меняется обстановка в пользу Красной Армии.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179149"/>
            <a:ext cx="4881065" cy="4678851"/>
          </a:xfrm>
        </p:spPr>
      </p:pic>
    </p:spTree>
    <p:extLst>
      <p:ext uri="{BB962C8B-B14F-4D97-AF65-F5344CB8AC3E}">
        <p14:creationId xmlns:p14="http://schemas.microsoft.com/office/powerpoint/2010/main" val="284614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20486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b="1" i="1" dirty="0"/>
              <a:t>Орден Славы</a:t>
            </a:r>
            <a:r>
              <a:rPr lang="ru-RU" sz="1800" b="1" dirty="0"/>
              <a:t/>
            </a:r>
            <a:br>
              <a:rPr lang="ru-RU" sz="1800" b="1" dirty="0"/>
            </a:br>
            <a:r>
              <a:rPr lang="ru-RU" sz="1800" b="1" dirty="0"/>
              <a:t>Учрежден 8 ноября 1943 года.</a:t>
            </a:r>
            <a:br>
              <a:rPr lang="ru-RU" sz="1800" b="1" dirty="0"/>
            </a:br>
            <a:r>
              <a:rPr lang="ru-RU" sz="1800" b="1" dirty="0" smtClean="0"/>
              <a:t>Состоит </a:t>
            </a:r>
            <a:r>
              <a:rPr lang="ru-RU" sz="1800" b="1" dirty="0"/>
              <a:t>из трех степеней: I, II и III степени. </a:t>
            </a:r>
            <a:br>
              <a:rPr lang="ru-RU" sz="1800" b="1" dirty="0"/>
            </a:br>
            <a:r>
              <a:rPr lang="ru-RU" sz="1800" b="1" dirty="0" smtClean="0"/>
              <a:t>Награждению </a:t>
            </a:r>
            <a:r>
              <a:rPr lang="ru-RU" sz="1800" b="1" dirty="0"/>
              <a:t>подлежали лица рядового и сержантского состава Красной Армии, а в авиации и лица, имеющие звание младшего лейтенанта, проявившие в </a:t>
            </a:r>
            <a:r>
              <a:rPr lang="ru-RU" sz="1800" b="1" dirty="0" smtClean="0"/>
              <a:t>боях за Советскую Родину </a:t>
            </a:r>
            <a:r>
              <a:rPr lang="ru-RU" sz="1800" b="1" dirty="0"/>
              <a:t>славные подвиги храбрости, мужества и бесстрашия</a:t>
            </a:r>
            <a:r>
              <a:rPr lang="ru-RU" b="1"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45092"/>
            <a:ext cx="7213167" cy="4620935"/>
          </a:xfrm>
          <a:prstGeom prst="rect">
            <a:avLst/>
          </a:prstGeom>
        </p:spPr>
      </p:pic>
    </p:spTree>
    <p:extLst>
      <p:ext uri="{BB962C8B-B14F-4D97-AF65-F5344CB8AC3E}">
        <p14:creationId xmlns:p14="http://schemas.microsoft.com/office/powerpoint/2010/main" val="75355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6642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i="1" dirty="0"/>
              <a:t>Орден Отечественной войны</a:t>
            </a:r>
            <a:r>
              <a:rPr lang="ru-RU" sz="1800" dirty="0"/>
              <a:t/>
            </a:r>
            <a:br>
              <a:rPr lang="ru-RU" sz="1800" dirty="0"/>
            </a:br>
            <a:r>
              <a:rPr lang="ru-RU" sz="2000" b="1" dirty="0"/>
              <a:t>Учрежден 20 мая 1942 года.</a:t>
            </a:r>
            <a:br>
              <a:rPr lang="ru-RU" sz="2000" b="1" dirty="0"/>
            </a:br>
            <a:r>
              <a:rPr lang="ru-RU" sz="2000" b="1" dirty="0" smtClean="0"/>
              <a:t>Состоит </a:t>
            </a:r>
            <a:r>
              <a:rPr lang="ru-RU" sz="2000" b="1" dirty="0"/>
              <a:t>из двух степеней: I и II степени. Высшей степенью ордена является I степень.</a:t>
            </a:r>
            <a:br>
              <a:rPr lang="ru-RU" sz="2000" b="1" dirty="0"/>
            </a:br>
            <a:r>
              <a:rPr lang="ru-RU" sz="2000" b="1" dirty="0" smtClean="0"/>
              <a:t>Награждению </a:t>
            </a:r>
            <a:r>
              <a:rPr lang="ru-RU" sz="2000" b="1" dirty="0"/>
              <a:t>подлежали лица рядового и начальствующего состава Красной Армии, Военно-Морского Флота, войск НКВД и партизанских отрядов, проявившие в боях за Советскую Родину храбрость, стойкость и мужество, а также военнослужащие, которые своими действиями способствовали успеху боевых операций наших войск.</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969362"/>
            <a:ext cx="5904656" cy="3888638"/>
          </a:xfrm>
        </p:spPr>
      </p:pic>
    </p:spTree>
    <p:extLst>
      <p:ext uri="{BB962C8B-B14F-4D97-AF65-F5344CB8AC3E}">
        <p14:creationId xmlns:p14="http://schemas.microsoft.com/office/powerpoint/2010/main" val="1470622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b="1" i="1" dirty="0"/>
              <a:t>Орден Красной Звезды</a:t>
            </a:r>
            <a:r>
              <a:rPr lang="ru-RU" sz="2000" b="1" dirty="0"/>
              <a:t/>
            </a:r>
            <a:br>
              <a:rPr lang="ru-RU" sz="2000" b="1" dirty="0"/>
            </a:br>
            <a:r>
              <a:rPr lang="ru-RU" sz="2000" b="1" dirty="0"/>
              <a:t>Учрежден 6 апреля 1930 года, это один из первых советских орденов и второй из боевых по времени учреждения. Предназначен для награждения за большие заслуги в деле обороны Союза CСР как в военное, так и в мирное время, в обеспечении государственной безопасности.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176825"/>
            <a:ext cx="4824536" cy="4681175"/>
          </a:xfrm>
        </p:spPr>
      </p:pic>
    </p:spTree>
    <p:extLst>
      <p:ext uri="{BB962C8B-B14F-4D97-AF65-F5344CB8AC3E}">
        <p14:creationId xmlns:p14="http://schemas.microsoft.com/office/powerpoint/2010/main" val="182320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520280"/>
          </a:xfrm>
        </p:spPr>
        <p:style>
          <a:lnRef idx="1">
            <a:schemeClr val="accent2"/>
          </a:lnRef>
          <a:fillRef idx="2">
            <a:schemeClr val="accent2"/>
          </a:fillRef>
          <a:effectRef idx="1">
            <a:schemeClr val="accent2"/>
          </a:effectRef>
          <a:fontRef idx="minor">
            <a:schemeClr val="dk1"/>
          </a:fontRef>
        </p:style>
        <p:txBody>
          <a:bodyPr>
            <a:noAutofit/>
          </a:bodyPr>
          <a:lstStyle/>
          <a:p>
            <a:r>
              <a:rPr lang="ru-RU" sz="4000" b="1" i="1" dirty="0"/>
              <a:t>Орден Богдана Хмельницкого</a:t>
            </a:r>
            <a:r>
              <a:rPr lang="ru-RU" sz="1600" dirty="0"/>
              <a:t/>
            </a:r>
            <a:br>
              <a:rPr lang="ru-RU" sz="1600" dirty="0"/>
            </a:br>
            <a:r>
              <a:rPr lang="ru-RU" sz="1800" b="1" dirty="0"/>
              <a:t>Учрежден 10 октября 1943 года.</a:t>
            </a:r>
            <a:br>
              <a:rPr lang="ru-RU" sz="1800" b="1" dirty="0"/>
            </a:br>
            <a:r>
              <a:rPr lang="ru-RU" sz="1800" b="1" dirty="0" smtClean="0"/>
              <a:t>Состоит </a:t>
            </a:r>
            <a:r>
              <a:rPr lang="ru-RU" sz="1800" b="1" dirty="0"/>
              <a:t>из трех степеней: I, II, и III степени. </a:t>
            </a:r>
            <a:r>
              <a:rPr lang="ru-RU" sz="1800" b="1" dirty="0" smtClean="0"/>
              <a:t>Награждению </a:t>
            </a:r>
            <a:r>
              <a:rPr lang="ru-RU" sz="1800" b="1" dirty="0"/>
              <a:t>подлежат командиры и бойцы Красной Армии и Военно-Морского Флота, руководители партизанских отрядов и партизаны, проявившие особую решительность и умение в операциях по разгрому врага, высокий патриотизм, мужество и самоотверженность в борьбе за освобождение советской земли от немецких захватчиков.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996952"/>
            <a:ext cx="8640960" cy="2919243"/>
          </a:xfrm>
        </p:spPr>
      </p:pic>
    </p:spTree>
    <p:extLst>
      <p:ext uri="{BB962C8B-B14F-4D97-AF65-F5344CB8AC3E}">
        <p14:creationId xmlns:p14="http://schemas.microsoft.com/office/powerpoint/2010/main" val="1809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b="1" i="1" dirty="0"/>
              <a:t>Орден Кутузова</a:t>
            </a:r>
            <a:r>
              <a:rPr lang="ru-RU" sz="1600" b="1" dirty="0"/>
              <a:t/>
            </a:r>
            <a:br>
              <a:rPr lang="ru-RU" sz="1600" b="1" dirty="0"/>
            </a:br>
            <a:r>
              <a:rPr lang="ru-RU" sz="1800" b="1" dirty="0"/>
              <a:t>Первая и вторая степень учреждены 29 июля 1942 года.</a:t>
            </a:r>
            <a:br>
              <a:rPr lang="ru-RU" sz="1800" b="1" dirty="0"/>
            </a:br>
            <a:r>
              <a:rPr lang="ru-RU" sz="1800" b="1" dirty="0" smtClean="0"/>
              <a:t>Состоит </a:t>
            </a:r>
            <a:r>
              <a:rPr lang="ru-RU" sz="1800" b="1" dirty="0"/>
              <a:t>из трех степеней: I, II, и III степени. Высшей степенью ордена является I степень.</a:t>
            </a:r>
            <a:br>
              <a:rPr lang="ru-RU" sz="1800" b="1" dirty="0"/>
            </a:br>
            <a:r>
              <a:rPr lang="ru-RU" sz="1800" b="1" dirty="0" smtClean="0"/>
              <a:t>Награждению </a:t>
            </a:r>
            <a:r>
              <a:rPr lang="ru-RU" sz="1800" b="1" dirty="0"/>
              <a:t>подлежали командиры Красной Армии за хорошо разработанный и проведенный план операции — фронтовой, армейской или отдельного соединения, в результате чего противнику нанесено тяжелое поражение, а наши войска сохранили свою боеспособность.</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708920"/>
            <a:ext cx="8496944" cy="3738655"/>
          </a:xfrm>
        </p:spPr>
      </p:pic>
    </p:spTree>
    <p:extLst>
      <p:ext uri="{BB962C8B-B14F-4D97-AF65-F5344CB8AC3E}">
        <p14:creationId xmlns:p14="http://schemas.microsoft.com/office/powerpoint/2010/main" val="266857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16024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b="1" i="1" dirty="0"/>
              <a:t>Орден Нахимова</a:t>
            </a:r>
            <a:r>
              <a:rPr lang="ru-RU" sz="1600" dirty="0"/>
              <a:t/>
            </a:r>
            <a:br>
              <a:rPr lang="ru-RU" sz="1600" dirty="0"/>
            </a:br>
            <a:r>
              <a:rPr lang="ru-RU" sz="1800" b="1" dirty="0"/>
              <a:t>Учрежден 3 марта 1944 года.</a:t>
            </a:r>
            <a:br>
              <a:rPr lang="ru-RU" sz="1800" b="1" dirty="0"/>
            </a:br>
            <a:r>
              <a:rPr lang="ru-RU" sz="1800" b="1" dirty="0" smtClean="0"/>
              <a:t>Состоит </a:t>
            </a:r>
            <a:r>
              <a:rPr lang="ru-RU" sz="1800" b="1" dirty="0"/>
              <a:t>из двух степеней: I и II степени. Высшей степенью ордена является I степень.</a:t>
            </a:r>
            <a:br>
              <a:rPr lang="ru-RU" sz="1800" b="1" dirty="0"/>
            </a:br>
            <a:r>
              <a:rPr lang="ru-RU" sz="1800" b="1" dirty="0" smtClean="0"/>
              <a:t>Награждению </a:t>
            </a:r>
            <a:r>
              <a:rPr lang="ru-RU" sz="1800" b="1" dirty="0"/>
              <a:t>подлежали офицеры Военно-Морского Флота за выдающиеся успехи в разработке, проведении и обеспечении морских операций, в результате которых была отражена наступательная операция противника или обеспечены активные операции флота, нанесен противнику значительный урон и сохранены свои основные силы.</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348880"/>
            <a:ext cx="8280920" cy="4253897"/>
          </a:xfrm>
        </p:spPr>
      </p:pic>
    </p:spTree>
    <p:extLst>
      <p:ext uri="{BB962C8B-B14F-4D97-AF65-F5344CB8AC3E}">
        <p14:creationId xmlns:p14="http://schemas.microsoft.com/office/powerpoint/2010/main" val="2224856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style>
          <a:lnRef idx="1">
            <a:schemeClr val="accent2"/>
          </a:lnRef>
          <a:fillRef idx="2">
            <a:schemeClr val="accent2"/>
          </a:fillRef>
          <a:effectRef idx="1">
            <a:schemeClr val="accent2"/>
          </a:effectRef>
          <a:fontRef idx="minor">
            <a:schemeClr val="dk1"/>
          </a:fontRef>
        </p:style>
        <p:txBody>
          <a:bodyPr>
            <a:noAutofit/>
          </a:bodyPr>
          <a:lstStyle/>
          <a:p>
            <a:r>
              <a:rPr lang="ru-RU" sz="4000" b="1" i="1" dirty="0" smtClean="0"/>
              <a:t>Орден </a:t>
            </a:r>
            <a:r>
              <a:rPr lang="ru-RU" sz="4000" b="1" i="1" dirty="0"/>
              <a:t>Александра Невского</a:t>
            </a:r>
            <a:r>
              <a:rPr lang="ru-RU" sz="1600" dirty="0"/>
              <a:t/>
            </a:r>
            <a:br>
              <a:rPr lang="ru-RU" sz="1600" dirty="0"/>
            </a:br>
            <a:r>
              <a:rPr lang="ru-RU" sz="1600" b="1" dirty="0"/>
              <a:t>Учрежден 29 июля 1942 года.</a:t>
            </a:r>
            <a:br>
              <a:rPr lang="ru-RU" sz="1600" b="1" dirty="0"/>
            </a:br>
            <a:r>
              <a:rPr lang="ru-RU" sz="1600" b="1" dirty="0" smtClean="0"/>
              <a:t>Награждению </a:t>
            </a:r>
            <a:r>
              <a:rPr lang="ru-RU" sz="1600" b="1" dirty="0"/>
              <a:t>подлежали командиры: дивизий, бригад, полков, батальонов, рот и взводов Красной Армии, проявившие в боях за Родину в Отечественной войне личную отвагу, мужество и храбрость и умелым командованием обеспечивающие успешные действия своих частей.</a:t>
            </a:r>
            <a:br>
              <a:rPr lang="ru-RU" sz="1600" b="1" dirty="0"/>
            </a:br>
            <a:r>
              <a:rPr lang="ru-RU" sz="1600" b="1" dirty="0"/>
              <a:t/>
            </a:r>
            <a:br>
              <a:rPr lang="ru-RU" sz="1600" b="1" dirty="0"/>
            </a:br>
            <a:r>
              <a:rPr lang="ru-RU" sz="1600" b="1" dirty="0"/>
              <a:t>Орден Александра Невского является младшим из «полководческих» орденов. Он единственный среди них, имеющий только одну степень. Многие коллекционеры считают его самым красивым из орденов СССР.</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3143613"/>
            <a:ext cx="3600400" cy="3728986"/>
          </a:xfrm>
        </p:spPr>
      </p:pic>
    </p:spTree>
    <p:extLst>
      <p:ext uri="{BB962C8B-B14F-4D97-AF65-F5344CB8AC3E}">
        <p14:creationId xmlns:p14="http://schemas.microsoft.com/office/powerpoint/2010/main" val="143644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57</Words>
  <Application>Microsoft Office PowerPoint</Application>
  <PresentationFormat>Экран (4:3)</PresentationFormat>
  <Paragraphs>16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Ордена и медали участников Великой Отечественной войны.</vt:lpstr>
      <vt:lpstr>Орден «Победа» Учрежден 8 ноября 1943 года. 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 в результате которых в корне меняется обстановка в пользу Красной Армии.</vt:lpstr>
      <vt:lpstr>Орден Славы Учрежден 8 ноября 1943 года. Состоит из трех степеней: I, II и III степени.  Награждению подлежали лица рядового и сержантского состава Красной Армии, а в авиации и лица, имеющие звание младшего лейтенанта, проявившие в боях за Советскую Родину славные подвиги храбрости, мужества и бесстрашия.</vt:lpstr>
      <vt:lpstr>Орден Отечественной войны Учрежден 20 мая 1942 года. Состоит из двух степеней: I и II степени. Высшей степенью ордена является I степень. Награждению подлежали лица рядового и начальствующего состава Красной Армии, Военно-Морского Флота, войск НКВД и партизанских отрядов, проявившие в боях за Советскую Родину храбрость, стойкость и мужество, а также военнослужащие, которые своими действиями способствовали успеху боевых операций наших войск.</vt:lpstr>
      <vt:lpstr>Орден Красной Звезды Учрежден 6 апреля 1930 года, это один из первых советских орденов и второй из боевых по времени учреждения. Предназначен для награждения за большие заслуги в деле обороны Союза CСР как в военное, так и в мирное время, в обеспечении государственной безопасности.</vt:lpstr>
      <vt:lpstr>Орден Богдана Хмельницкого Учрежден 10 октября 1943 года. Состоит из трех степеней: I, II, и III степени. Награждению подлежат командиры и бойцы Красной Армии и Военно-Морского Флота, руководители партизанских отрядов и партизаны, проявившие особую решительность и умение в операциях по разгрому врага, высокий патриотизм, мужество и самоотверженность в борьбе за освобождение советской земли от немецких захватчиков.</vt:lpstr>
      <vt:lpstr>Орден Кутузова Первая и вторая степень учреждены 29 июля 1942 года. Состоит из трех степеней: I, II, и III степени. Высшей степенью ордена является I степень. Награждению подлежали командиры Красной Армии за хорошо разработанный и проведенный план операции — фронтовой, армейской или отдельного соединения, в результате чего противнику нанесено тяжелое поражение, а наши войска сохранили свою боеспособность.</vt:lpstr>
      <vt:lpstr>Орден Нахимова Учрежден 3 марта 1944 года. Состоит из двух степеней: I и II степени. Высшей степенью ордена является I степень. Награждению подлежали офицеры Военно-Морского Флота за выдающиеся успехи в разработке, проведении и обеспечении морских операций, в результате которых была отражена наступательная операция противника или обеспечены активные операции флота, нанесен противнику значительный урон и сохранены свои основные силы.</vt:lpstr>
      <vt:lpstr>Орден Александра Невского Учрежден 29 июля 1942 года. Награждению подлежали командиры: дивизий, бригад, полков, батальонов, рот и взводов Красной Армии, проявившие в боях за Родину в Отечественной войне личную отвагу, мужество и храбрость и умелым командованием обеспечивающие успешные действия своих частей.  Орден Александра Невского является младшим из «полководческих» орденов. Он единственный среди них, имеющий только одну степень. Многие коллекционеры считают его самым красивым из орденов СССР.</vt:lpstr>
      <vt:lpstr>Орден Суворова Учрежден 29 июля 1942 года. Состоит из трех степеней: I, II и III степени. Высшей степенью ордена является I степень. Награждению подлежали командиры Красной Армии за выдающиеся успехи в деле управления войсками, отличную организацию боевых операций и проявленные при этом решительность и настойчивость в их проведении, в результате чего была достигнута победа в боях за Родину в Отечественной войне.</vt:lpstr>
      <vt:lpstr>Орден “Мать-Героиня” Учрежден 18 августа 1944 года. Звание “Мать-героиня” является высшей степенью отличия и присваивается матерям, родившим и воспитавшим десять и более детей. Присвоение звания “Мать-героиня” производится по достижении последним ребенком возраста одного года и при наличии в живых остальных детей этой матери.</vt:lpstr>
      <vt:lpstr>Медаль «Золотая Звезда» Учреждена 1 августа 1939 года. Учреждена в целях особого отличия граждан, удостоенных звания Героя Советского Союза и совершающих новые героические подвиги. Звание Героя Советского Союза являлось высшей степенью отличия и присваивалось за личные или коллективные заслуги перед Советским государством и обществом,связанные с совершением геройского подвига.</vt:lpstr>
      <vt:lpstr>   Медаль «За оборону Москвы» Медаль «За оборону Ленинграда»   </vt:lpstr>
      <vt:lpstr>Золотая Медаль «Серп и Молот» Учреждена 22 мая 1940 года. Учреждена в целях особого отличия граждан, удостоенных звания Героя Социалистического Труда. Звание Героя Социалистического Труда являлась высшей степенью отличия за заслуги в области хозяйственного и социально-культурного строительства.</vt:lpstr>
      <vt:lpstr>Медаль «За отвагу» Учреждена 17 октября 1938 года.  Награждению подлежали: военнослужащие Советской Армии, Военно-Морского Флота, пограничных и внутренних войск и другие граждане СССР, за личное мужество и отвагу, проявленные при защите социалистического Отечества и исполнении воинского долга.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Олег</cp:lastModifiedBy>
  <cp:revision>5</cp:revision>
  <dcterms:created xsi:type="dcterms:W3CDTF">2020-02-17T16:18:12Z</dcterms:created>
  <dcterms:modified xsi:type="dcterms:W3CDTF">2020-02-17T17:24:21Z</dcterms:modified>
</cp:coreProperties>
</file>